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11" r:id="rId2"/>
    <p:sldMasterId id="2147483666" r:id="rId3"/>
    <p:sldMasterId id="2147483657" r:id="rId4"/>
    <p:sldMasterId id="2147483675" r:id="rId5"/>
    <p:sldMasterId id="2147483684" r:id="rId6"/>
    <p:sldMasterId id="2147483693" r:id="rId7"/>
    <p:sldMasterId id="2147483702" r:id="rId8"/>
  </p:sldMasterIdLst>
  <p:sldIdLst>
    <p:sldId id="256" r:id="rId9"/>
    <p:sldId id="257" r:id="rId10"/>
    <p:sldId id="258" r:id="rId11"/>
    <p:sldId id="259" r:id="rId12"/>
    <p:sldId id="260" r:id="rId13"/>
    <p:sldId id="299" r:id="rId14"/>
    <p:sldId id="261" r:id="rId15"/>
    <p:sldId id="300" r:id="rId16"/>
    <p:sldId id="318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19" r:id="rId25"/>
    <p:sldId id="355" r:id="rId26"/>
    <p:sldId id="356" r:id="rId27"/>
    <p:sldId id="357" r:id="rId28"/>
    <p:sldId id="358" r:id="rId29"/>
    <p:sldId id="339" r:id="rId30"/>
    <p:sldId id="349" r:id="rId31"/>
    <p:sldId id="350" r:id="rId32"/>
    <p:sldId id="351" r:id="rId33"/>
    <p:sldId id="352" r:id="rId34"/>
    <p:sldId id="359" r:id="rId35"/>
    <p:sldId id="353" r:id="rId36"/>
    <p:sldId id="326" r:id="rId37"/>
    <p:sldId id="280" r:id="rId38"/>
  </p:sldIdLst>
  <p:sldSz cx="12192000" cy="6858000"/>
  <p:notesSz cx="6858000" cy="9144000"/>
  <p:embeddedFontLst>
    <p:embeddedFont>
      <p:font typeface="Tempus Sans ITC" panose="04020404030D07020202" pitchFamily="82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Muller Regular" charset="0"/>
      <p:regular r:id="rId44"/>
    </p:embeddedFont>
    <p:embeddedFont>
      <p:font typeface="Stag Light" panose="02000603060000020004" charset="0"/>
      <p:regular r:id="rId45"/>
      <p: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92" d="100"/>
          <a:sy n="92" d="100"/>
        </p:scale>
        <p:origin x="3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11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0842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617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129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4328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1403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2932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7153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135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0109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656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257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3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4998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535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8174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2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998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0850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4208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852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809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127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21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30535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234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9719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1240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4901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06970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4140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5294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19644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468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2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379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6619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12975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3060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5692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99334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24099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45099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77666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2129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915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4146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0673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99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1232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12032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5263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048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4612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7820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142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05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7052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51300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477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9667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9379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0070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9728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636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4" r:id="rId6"/>
    <p:sldLayoutId id="2147483655" r:id="rId7"/>
    <p:sldLayoutId id="214748365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720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288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872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331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45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96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48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Fundamentos de Programación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 smtClean="0"/>
              <a:t>Estructuras de Iteración II</a:t>
            </a:r>
          </a:p>
          <a:p>
            <a:r>
              <a:rPr lang="es-PE" dirty="0" smtClean="0"/>
              <a:t>Semana </a:t>
            </a:r>
            <a:r>
              <a:rPr lang="es-P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369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25" y="2587516"/>
            <a:ext cx="6400265" cy="4095692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</a:t>
            </a:r>
            <a:r>
              <a:rPr lang="es-PE" dirty="0" smtClean="0"/>
              <a:t>EJEMPLOS </a:t>
            </a:r>
            <a:r>
              <a:rPr lang="es-PE" dirty="0"/>
              <a:t>EN PSEINT</a:t>
            </a: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5539487" y="1889296"/>
            <a:ext cx="3077029" cy="546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11" name="Flecha a la derecha con bandas 10"/>
          <p:cNvSpPr/>
          <p:nvPr/>
        </p:nvSpPr>
        <p:spPr>
          <a:xfrm>
            <a:off x="4504049" y="2933700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889296"/>
            <a:ext cx="568854" cy="546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01" y="2587515"/>
            <a:ext cx="28098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1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59" y="2047161"/>
            <a:ext cx="8024428" cy="42765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</a:t>
            </a:r>
            <a:r>
              <a:rPr lang="es-PE" dirty="0" smtClean="0"/>
              <a:t>PSEINT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3161959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2:</a:t>
            </a:r>
          </a:p>
          <a:p>
            <a:r>
              <a:rPr lang="es-ES" dirty="0" smtClean="0"/>
              <a:t>Calcular </a:t>
            </a:r>
            <a:r>
              <a:rPr lang="es-ES" dirty="0"/>
              <a:t>mediante un algoritmo repetitivo la suma de los  </a:t>
            </a:r>
            <a:r>
              <a:rPr lang="es-ES" dirty="0" smtClean="0"/>
              <a:t>“n” </a:t>
            </a:r>
            <a:r>
              <a:rPr lang="es-ES" dirty="0"/>
              <a:t>primeros números naturales pares. </a:t>
            </a:r>
          </a:p>
        </p:txBody>
      </p:sp>
    </p:spTree>
    <p:extLst>
      <p:ext uri="{BB962C8B-B14F-4D97-AF65-F5344CB8AC3E}">
        <p14:creationId xmlns:p14="http://schemas.microsoft.com/office/powerpoint/2010/main" val="387140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25" y="2587515"/>
            <a:ext cx="6414858" cy="4095693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</a:t>
            </a:r>
            <a:r>
              <a:rPr lang="es-PE" dirty="0" smtClean="0"/>
              <a:t>EJEMPLOS </a:t>
            </a:r>
            <a:r>
              <a:rPr lang="es-PE" dirty="0"/>
              <a:t>EN PSEINT</a:t>
            </a: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5539487" y="1889296"/>
            <a:ext cx="3077029" cy="546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11" name="Flecha a la derecha con bandas 10"/>
          <p:cNvSpPr/>
          <p:nvPr/>
        </p:nvSpPr>
        <p:spPr>
          <a:xfrm>
            <a:off x="4504049" y="2933700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889296"/>
            <a:ext cx="568854" cy="546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01" y="2587515"/>
            <a:ext cx="28098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59" y="2047161"/>
            <a:ext cx="8024428" cy="42765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</a:t>
            </a:r>
            <a:r>
              <a:rPr lang="es-PE" dirty="0" smtClean="0"/>
              <a:t>PSEINT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3161959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3:</a:t>
            </a:r>
          </a:p>
          <a:p>
            <a:r>
              <a:rPr lang="es-ES" dirty="0" smtClean="0"/>
              <a:t>Calcular </a:t>
            </a:r>
            <a:r>
              <a:rPr lang="es-ES" dirty="0"/>
              <a:t>e imprimir el factorial de un </a:t>
            </a:r>
            <a:r>
              <a:rPr lang="es-ES" dirty="0" smtClean="0"/>
              <a:t>número.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10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22" y="2587516"/>
            <a:ext cx="6400268" cy="4095694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</a:t>
            </a:r>
            <a:r>
              <a:rPr lang="es-PE" dirty="0" smtClean="0"/>
              <a:t>EJEMPLOS </a:t>
            </a:r>
            <a:r>
              <a:rPr lang="es-PE" dirty="0"/>
              <a:t>EN PSEINT</a:t>
            </a: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5539487" y="1889296"/>
            <a:ext cx="3077029" cy="546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11" name="Flecha a la derecha con bandas 10"/>
          <p:cNvSpPr/>
          <p:nvPr/>
        </p:nvSpPr>
        <p:spPr>
          <a:xfrm>
            <a:off x="4504049" y="2933700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889296"/>
            <a:ext cx="568854" cy="546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01" y="2587515"/>
            <a:ext cx="28098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5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59" y="2047161"/>
            <a:ext cx="8024428" cy="42765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</a:t>
            </a:r>
            <a:r>
              <a:rPr lang="es-PE" dirty="0" smtClean="0"/>
              <a:t>PSEINT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3161959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4:</a:t>
            </a:r>
          </a:p>
          <a:p>
            <a:r>
              <a:rPr lang="es-PE" dirty="0" smtClean="0"/>
              <a:t>Genere </a:t>
            </a:r>
            <a:r>
              <a:rPr lang="es-PE" dirty="0"/>
              <a:t>y muestre las </a:t>
            </a:r>
            <a:r>
              <a:rPr lang="es-PE" dirty="0" smtClean="0"/>
              <a:t>“n” </a:t>
            </a:r>
            <a:r>
              <a:rPr lang="es-PE" dirty="0"/>
              <a:t>tablas de </a:t>
            </a:r>
            <a:r>
              <a:rPr lang="es-PE" dirty="0" smtClean="0"/>
              <a:t>multiplicar, </a:t>
            </a:r>
            <a:r>
              <a:rPr lang="es-PE" dirty="0"/>
              <a:t>cada una del 1 al </a:t>
            </a:r>
            <a:r>
              <a:rPr lang="es-PE" dirty="0" smtClean="0"/>
              <a:t>12, enumerándolas</a:t>
            </a:r>
            <a:r>
              <a:rPr lang="es-PE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98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</a:t>
            </a:r>
            <a:r>
              <a:rPr lang="es-PE" dirty="0" smtClean="0"/>
              <a:t>EJEMPLOS </a:t>
            </a:r>
            <a:r>
              <a:rPr lang="es-PE" dirty="0"/>
              <a:t>EN PSEINT</a:t>
            </a: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5539487" y="1889296"/>
            <a:ext cx="3077029" cy="546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11" name="Flecha a la derecha con bandas 10"/>
          <p:cNvSpPr/>
          <p:nvPr/>
        </p:nvSpPr>
        <p:spPr>
          <a:xfrm>
            <a:off x="4504049" y="2933700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889296"/>
            <a:ext cx="568854" cy="546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201" y="2587515"/>
            <a:ext cx="2809875" cy="30861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23" y="2587515"/>
            <a:ext cx="6045015" cy="409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PYTHON: El bucle </a:t>
            </a:r>
            <a:r>
              <a:rPr lang="es-PE" dirty="0" err="1" smtClean="0"/>
              <a:t>for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Un </a:t>
            </a:r>
            <a:r>
              <a:rPr lang="es-ES" dirty="0"/>
              <a:t>bucle </a:t>
            </a:r>
            <a:r>
              <a:rPr lang="es-ES" dirty="0" err="1">
                <a:solidFill>
                  <a:srgbClr val="FF0000"/>
                </a:solidFill>
              </a:rPr>
              <a:t>for</a:t>
            </a:r>
            <a:r>
              <a:rPr lang="es-ES" dirty="0"/>
              <a:t> es un bucle que repite el bloque de instrucciones un número </a:t>
            </a:r>
            <a:r>
              <a:rPr lang="es-ES" dirty="0" smtClean="0"/>
              <a:t>predeterminado </a:t>
            </a:r>
            <a:r>
              <a:rPr lang="es-ES" dirty="0"/>
              <a:t>de veces. El bloque de instrucciones que se repite se suele llamar cuerpo del bucle y cada repetición se suele llamar iteración.</a:t>
            </a:r>
          </a:p>
          <a:p>
            <a:pPr marL="0" indent="0">
              <a:buNone/>
            </a:pPr>
            <a:r>
              <a:rPr lang="es-ES" dirty="0" smtClean="0"/>
              <a:t>La </a:t>
            </a:r>
            <a:r>
              <a:rPr lang="es-ES" dirty="0"/>
              <a:t>sintaxis del bucle </a:t>
            </a:r>
            <a:r>
              <a:rPr lang="es-ES" dirty="0" err="1" smtClean="0">
                <a:solidFill>
                  <a:srgbClr val="FF0000"/>
                </a:solidFill>
              </a:rPr>
              <a:t>for</a:t>
            </a:r>
            <a:r>
              <a:rPr lang="es-ES" dirty="0" smtClean="0"/>
              <a:t> </a:t>
            </a:r>
            <a:r>
              <a:rPr lang="es-ES" dirty="0"/>
              <a:t>es la siguiente:</a:t>
            </a:r>
          </a:p>
        </p:txBody>
      </p:sp>
      <p:sp>
        <p:nvSpPr>
          <p:cNvPr id="15" name="Flecha a la derecha con bandas 14"/>
          <p:cNvSpPr/>
          <p:nvPr/>
        </p:nvSpPr>
        <p:spPr>
          <a:xfrm>
            <a:off x="5733579" y="4473879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2190" y="2526343"/>
            <a:ext cx="3245894" cy="194753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14" y="4487527"/>
            <a:ext cx="5490949" cy="5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PYTHON: El bucle </a:t>
            </a:r>
            <a:r>
              <a:rPr lang="es-PE" dirty="0" err="1" smtClean="0"/>
              <a:t>for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334000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solidFill>
                  <a:srgbClr val="FF0000"/>
                </a:solidFill>
              </a:rPr>
              <a:t>for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0070C0"/>
                </a:solidFill>
              </a:rPr>
              <a:t>i </a:t>
            </a:r>
            <a:r>
              <a:rPr lang="es-ES" dirty="0" smtClean="0">
                <a:solidFill>
                  <a:srgbClr val="FF0000"/>
                </a:solidFill>
              </a:rPr>
              <a:t>in </a:t>
            </a:r>
            <a:r>
              <a:rPr lang="es-ES" dirty="0" err="1" smtClean="0">
                <a:solidFill>
                  <a:srgbClr val="0070C0"/>
                </a:solidFill>
              </a:rPr>
              <a:t>range</a:t>
            </a:r>
            <a:r>
              <a:rPr lang="es-ES" dirty="0" smtClean="0">
                <a:solidFill>
                  <a:srgbClr val="0070C0"/>
                </a:solidFill>
              </a:rPr>
              <a:t> (</a:t>
            </a:r>
            <a:r>
              <a:rPr lang="es-ES" dirty="0" err="1" smtClean="0">
                <a:solidFill>
                  <a:srgbClr val="0070C0"/>
                </a:solidFill>
              </a:rPr>
              <a:t>v_inicial</a:t>
            </a:r>
            <a:r>
              <a:rPr lang="es-ES" dirty="0" smtClean="0">
                <a:solidFill>
                  <a:srgbClr val="0070C0"/>
                </a:solidFill>
              </a:rPr>
              <a:t>, </a:t>
            </a:r>
            <a:r>
              <a:rPr lang="es-ES" dirty="0" err="1" smtClean="0">
                <a:solidFill>
                  <a:srgbClr val="0070C0"/>
                </a:solidFill>
              </a:rPr>
              <a:t>v_final</a:t>
            </a:r>
            <a:r>
              <a:rPr lang="es-ES" dirty="0" smtClean="0">
                <a:solidFill>
                  <a:srgbClr val="0070C0"/>
                </a:solidFill>
              </a:rPr>
              <a:t>, paso):</a:t>
            </a:r>
          </a:p>
          <a:p>
            <a:pPr marL="0" indent="0">
              <a:buNone/>
            </a:pPr>
            <a:r>
              <a:rPr lang="es-ES" dirty="0">
                <a:solidFill>
                  <a:srgbClr val="0070C0"/>
                </a:solidFill>
              </a:rPr>
              <a:t>	</a:t>
            </a:r>
            <a:r>
              <a:rPr lang="es-ES" dirty="0" smtClean="0">
                <a:solidFill>
                  <a:srgbClr val="00B050"/>
                </a:solidFill>
              </a:rPr>
              <a:t>Instrucción 1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</a:rPr>
              <a:t>	</a:t>
            </a:r>
            <a:r>
              <a:rPr lang="es-ES" dirty="0" smtClean="0">
                <a:solidFill>
                  <a:srgbClr val="00B050"/>
                </a:solidFill>
              </a:rPr>
              <a:t>Instrucción 2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B050"/>
                </a:solidFill>
              </a:rPr>
              <a:t>	.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</a:rPr>
              <a:t>	</a:t>
            </a:r>
            <a:r>
              <a:rPr lang="es-ES" dirty="0" smtClean="0">
                <a:solidFill>
                  <a:srgbClr val="00B050"/>
                </a:solidFill>
              </a:rPr>
              <a:t>.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</a:rPr>
              <a:t>	</a:t>
            </a:r>
            <a:r>
              <a:rPr lang="es-ES" dirty="0" smtClean="0">
                <a:solidFill>
                  <a:srgbClr val="00B050"/>
                </a:solidFill>
              </a:rPr>
              <a:t>.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</a:rPr>
              <a:t>	</a:t>
            </a:r>
            <a:r>
              <a:rPr lang="es-ES" dirty="0" smtClean="0">
                <a:solidFill>
                  <a:srgbClr val="00B050"/>
                </a:solidFill>
              </a:rPr>
              <a:t>Instrucción n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>
          <a:xfrm>
            <a:off x="6550924" y="2224725"/>
            <a:ext cx="4802875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pPr marL="0" indent="0" algn="ctr">
              <a:buNone/>
            </a:pPr>
            <a:r>
              <a:rPr lang="es-ES" sz="2000" dirty="0" smtClean="0"/>
              <a:t>Veamos algunas variaciones de la función </a:t>
            </a:r>
            <a:r>
              <a:rPr lang="es-ES" sz="2000" dirty="0" err="1" smtClean="0">
                <a:solidFill>
                  <a:srgbClr val="FF0000"/>
                </a:solidFill>
              </a:rPr>
              <a:t>range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smtClean="0"/>
              <a:t>en el </a:t>
            </a:r>
            <a:r>
              <a:rPr lang="es-ES" sz="2000" dirty="0" err="1" smtClean="0">
                <a:solidFill>
                  <a:srgbClr val="FF0000"/>
                </a:solidFill>
              </a:rPr>
              <a:t>for</a:t>
            </a:r>
            <a:r>
              <a:rPr lang="es-ES" sz="2000" dirty="0"/>
              <a:t> </a:t>
            </a:r>
            <a:r>
              <a:rPr lang="es-ES" sz="2000" dirty="0" smtClean="0"/>
              <a:t>(Python)</a:t>
            </a:r>
            <a:endParaRPr lang="es-E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466" y="2224725"/>
            <a:ext cx="3275790" cy="218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2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Variaciones de la función  </a:t>
            </a:r>
            <a:r>
              <a:rPr lang="es-ES" dirty="0" err="1">
                <a:solidFill>
                  <a:srgbClr val="00B0F0"/>
                </a:solidFill>
              </a:rPr>
              <a:t>range</a:t>
            </a:r>
            <a:r>
              <a:rPr lang="es-ES" dirty="0"/>
              <a:t> en el  </a:t>
            </a:r>
            <a:r>
              <a:rPr lang="es-ES" dirty="0" err="1">
                <a:solidFill>
                  <a:srgbClr val="00B0F0"/>
                </a:solidFill>
              </a:rPr>
              <a:t>for</a:t>
            </a:r>
            <a:r>
              <a:rPr lang="es-ES" dirty="0">
                <a:solidFill>
                  <a:srgbClr val="00B0F0"/>
                </a:solidFill>
              </a:rPr>
              <a:t> (</a:t>
            </a:r>
            <a:r>
              <a:rPr lang="es-ES" dirty="0" err="1">
                <a:solidFill>
                  <a:srgbClr val="00B0F0"/>
                </a:solidFill>
              </a:rPr>
              <a:t>Phyton</a:t>
            </a:r>
            <a:r>
              <a:rPr lang="es-ES" dirty="0">
                <a:solidFill>
                  <a:srgbClr val="00B0F0"/>
                </a:solidFill>
              </a:rPr>
              <a:t>)</a:t>
            </a:r>
            <a:endParaRPr lang="es-PE" dirty="0">
              <a:solidFill>
                <a:srgbClr val="00B0F0"/>
              </a:solidFill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4252415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u="sng" dirty="0" smtClean="0"/>
              <a:t>VARIACIÓN 1</a:t>
            </a:r>
            <a:r>
              <a:rPr lang="es-ES" sz="2000" b="1" dirty="0" smtClean="0"/>
              <a:t>: </a:t>
            </a:r>
            <a:r>
              <a:rPr lang="es-ES" sz="2000" b="1" dirty="0" err="1" smtClean="0">
                <a:solidFill>
                  <a:srgbClr val="FF0000"/>
                </a:solidFill>
              </a:rPr>
              <a:t>range</a:t>
            </a:r>
            <a:r>
              <a:rPr lang="es-ES" sz="2000" b="1" dirty="0" smtClean="0">
                <a:solidFill>
                  <a:srgbClr val="FF0000"/>
                </a:solidFill>
              </a:rPr>
              <a:t>(n)</a:t>
            </a:r>
          </a:p>
          <a:p>
            <a:pPr marL="0" indent="0">
              <a:buNone/>
            </a:pPr>
            <a:r>
              <a:rPr lang="es-ES" sz="2000" dirty="0" smtClean="0"/>
              <a:t>Devuelve </a:t>
            </a:r>
            <a:r>
              <a:rPr lang="es-ES" sz="2000" dirty="0"/>
              <a:t>una lista de enteros comenzando por 0 y finalizando en n – </a:t>
            </a:r>
            <a:r>
              <a:rPr lang="es-ES" sz="2000" dirty="0" smtClean="0"/>
              <a:t>1.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smtClean="0"/>
              <a:t>Ejemplo</a:t>
            </a:r>
            <a:r>
              <a:rPr lang="es-ES" sz="2000" dirty="0"/>
              <a:t>:</a:t>
            </a:r>
          </a:p>
          <a:p>
            <a:pPr marL="0" indent="0">
              <a:buNone/>
            </a:pPr>
            <a:r>
              <a:rPr lang="es-ES" sz="2000" dirty="0" smtClean="0"/>
              <a:t>Generar </a:t>
            </a:r>
            <a:r>
              <a:rPr lang="es-ES" sz="2000" dirty="0"/>
              <a:t>una lista del 0 al 4 y mostrarla por </a:t>
            </a:r>
            <a:r>
              <a:rPr lang="es-ES" sz="2000" dirty="0" smtClean="0"/>
              <a:t>pantalla.</a:t>
            </a:r>
            <a:endParaRPr lang="es-ES" sz="2000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3" r="39643" b="53549"/>
          <a:stretch/>
        </p:blipFill>
        <p:spPr>
          <a:xfrm>
            <a:off x="4885675" y="1965413"/>
            <a:ext cx="7083412" cy="1714229"/>
          </a:xfrm>
          <a:ln>
            <a:solidFill>
              <a:schemeClr val="accent1"/>
            </a:solidFill>
          </a:ln>
        </p:spPr>
      </p:pic>
      <p:pic>
        <p:nvPicPr>
          <p:cNvPr id="10" name="Marcador de contenido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50" r="39643" b="15497"/>
          <a:stretch/>
        </p:blipFill>
        <p:spPr>
          <a:xfrm>
            <a:off x="4885675" y="3809189"/>
            <a:ext cx="7083412" cy="21548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Flecha doblada 11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LOGRO DE APRENDIZAJE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726919"/>
            <a:ext cx="5181600" cy="3419239"/>
          </a:xfrm>
        </p:spPr>
        <p:txBody>
          <a:bodyPr/>
          <a:lstStyle/>
          <a:p>
            <a:r>
              <a:rPr lang="es-PE" dirty="0" smtClean="0"/>
              <a:t>Utiliza los procesos repetitivos con el código FOR (Para - Hasta)</a:t>
            </a:r>
            <a:endParaRPr lang="es-PE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26920"/>
            <a:ext cx="5181600" cy="29170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1" r="26758" b="16577"/>
          <a:stretch/>
        </p:blipFill>
        <p:spPr>
          <a:xfrm>
            <a:off x="4872738" y="3721411"/>
            <a:ext cx="7084800" cy="22766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2" r="37735" b="53809"/>
          <a:stretch/>
        </p:blipFill>
        <p:spPr>
          <a:xfrm>
            <a:off x="4885675" y="1954528"/>
            <a:ext cx="7083412" cy="16696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Variaciones de la función  </a:t>
            </a:r>
            <a:r>
              <a:rPr lang="es-ES" dirty="0" err="1">
                <a:solidFill>
                  <a:srgbClr val="00B0F0"/>
                </a:solidFill>
              </a:rPr>
              <a:t>range</a:t>
            </a:r>
            <a:r>
              <a:rPr lang="es-ES" dirty="0"/>
              <a:t> en el  </a:t>
            </a:r>
            <a:r>
              <a:rPr lang="es-ES" dirty="0" err="1">
                <a:solidFill>
                  <a:srgbClr val="00B0F0"/>
                </a:solidFill>
              </a:rPr>
              <a:t>for</a:t>
            </a:r>
            <a:r>
              <a:rPr lang="es-ES" dirty="0">
                <a:solidFill>
                  <a:srgbClr val="00B0F0"/>
                </a:solidFill>
              </a:rPr>
              <a:t> (</a:t>
            </a:r>
            <a:r>
              <a:rPr lang="es-ES" dirty="0" err="1">
                <a:solidFill>
                  <a:srgbClr val="00B0F0"/>
                </a:solidFill>
              </a:rPr>
              <a:t>Phyton</a:t>
            </a:r>
            <a:r>
              <a:rPr lang="es-ES" dirty="0">
                <a:solidFill>
                  <a:srgbClr val="00B0F0"/>
                </a:solidFill>
              </a:rPr>
              <a:t>)</a:t>
            </a:r>
            <a:endParaRPr lang="es-PE" dirty="0">
              <a:solidFill>
                <a:srgbClr val="00B0F0"/>
              </a:solidFill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4252415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u="sng" dirty="0" smtClean="0"/>
              <a:t>VA</a:t>
            </a:r>
            <a:r>
              <a:rPr lang="es-ES" sz="1800" b="1" u="sng" dirty="0" smtClean="0"/>
              <a:t>RIACIÓN 2</a:t>
            </a:r>
            <a:r>
              <a:rPr lang="es-ES" sz="1800" dirty="0"/>
              <a:t>: </a:t>
            </a:r>
            <a:r>
              <a:rPr lang="es-ES" sz="1800" dirty="0" err="1" smtClean="0">
                <a:solidFill>
                  <a:srgbClr val="FF0000"/>
                </a:solidFill>
              </a:rPr>
              <a:t>range</a:t>
            </a:r>
            <a:r>
              <a:rPr lang="es-ES" sz="1800" dirty="0" smtClean="0">
                <a:solidFill>
                  <a:srgbClr val="FF0000"/>
                </a:solidFill>
              </a:rPr>
              <a:t>(comienzo</a:t>
            </a:r>
            <a:r>
              <a:rPr lang="es-ES" sz="1800" dirty="0">
                <a:solidFill>
                  <a:srgbClr val="FF0000"/>
                </a:solidFill>
              </a:rPr>
              <a:t>, fin) </a:t>
            </a:r>
            <a:endParaRPr lang="es-ES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ES" sz="1800" dirty="0" smtClean="0"/>
              <a:t>Devuelve </a:t>
            </a:r>
            <a:r>
              <a:rPr lang="es-ES" sz="1800" dirty="0"/>
              <a:t>la lista de enteros comprendidos entre comienzo y fin, sin incluir a este último.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r>
              <a:rPr lang="es-ES" sz="1800" dirty="0" smtClean="0"/>
              <a:t>Ejemplo</a:t>
            </a:r>
            <a:r>
              <a:rPr lang="es-ES" sz="1800" dirty="0"/>
              <a:t>:</a:t>
            </a:r>
          </a:p>
          <a:p>
            <a:pPr marL="0" indent="0">
              <a:buNone/>
            </a:pPr>
            <a:r>
              <a:rPr lang="es-ES" sz="1800" dirty="0" smtClean="0"/>
              <a:t>Generar </a:t>
            </a:r>
            <a:r>
              <a:rPr lang="es-ES" sz="1800" dirty="0"/>
              <a:t>una lista </a:t>
            </a:r>
            <a:r>
              <a:rPr lang="es-ES" sz="1800" dirty="0" smtClean="0"/>
              <a:t>entre 10 y 20.</a:t>
            </a:r>
            <a:endParaRPr lang="es-ES" sz="1800" dirty="0"/>
          </a:p>
        </p:txBody>
      </p:sp>
      <p:sp>
        <p:nvSpPr>
          <p:cNvPr id="12" name="Flecha doblada 11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6" r="29366" b="12875"/>
          <a:stretch/>
        </p:blipFill>
        <p:spPr>
          <a:xfrm>
            <a:off x="4884287" y="3672715"/>
            <a:ext cx="7084800" cy="2458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02" r="15490" b="39761"/>
          <a:stretch/>
        </p:blipFill>
        <p:spPr>
          <a:xfrm>
            <a:off x="4884287" y="1869883"/>
            <a:ext cx="7084800" cy="17173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Variaciones de la función  </a:t>
            </a:r>
            <a:r>
              <a:rPr lang="es-ES" dirty="0" err="1">
                <a:solidFill>
                  <a:srgbClr val="00B0F0"/>
                </a:solidFill>
              </a:rPr>
              <a:t>range</a:t>
            </a:r>
            <a:r>
              <a:rPr lang="es-ES" dirty="0"/>
              <a:t> en el  </a:t>
            </a:r>
            <a:r>
              <a:rPr lang="es-ES" dirty="0" err="1">
                <a:solidFill>
                  <a:srgbClr val="00B0F0"/>
                </a:solidFill>
              </a:rPr>
              <a:t>for</a:t>
            </a:r>
            <a:r>
              <a:rPr lang="es-ES" dirty="0">
                <a:solidFill>
                  <a:srgbClr val="00B0F0"/>
                </a:solidFill>
              </a:rPr>
              <a:t> (</a:t>
            </a:r>
            <a:r>
              <a:rPr lang="es-ES" dirty="0" err="1">
                <a:solidFill>
                  <a:srgbClr val="00B0F0"/>
                </a:solidFill>
              </a:rPr>
              <a:t>Phyton</a:t>
            </a:r>
            <a:r>
              <a:rPr lang="es-ES" dirty="0">
                <a:solidFill>
                  <a:srgbClr val="00B0F0"/>
                </a:solidFill>
              </a:rPr>
              <a:t>)</a:t>
            </a:r>
            <a:endParaRPr lang="es-PE" dirty="0">
              <a:solidFill>
                <a:srgbClr val="00B0F0"/>
              </a:solidFill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4047475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u="sng" dirty="0" smtClean="0"/>
              <a:t>VARIACIÓN 3</a:t>
            </a:r>
            <a:r>
              <a:rPr lang="es-ES" sz="1800" b="1" dirty="0" smtClean="0"/>
              <a:t>: </a:t>
            </a:r>
          </a:p>
          <a:p>
            <a:pPr marL="0" indent="0">
              <a:buNone/>
            </a:pPr>
            <a:r>
              <a:rPr lang="es-ES" sz="1800" dirty="0" err="1" smtClean="0">
                <a:solidFill>
                  <a:srgbClr val="FF0000"/>
                </a:solidFill>
              </a:rPr>
              <a:t>range</a:t>
            </a:r>
            <a:r>
              <a:rPr lang="es-ES" sz="1800" dirty="0" smtClean="0">
                <a:solidFill>
                  <a:srgbClr val="FF0000"/>
                </a:solidFill>
              </a:rPr>
              <a:t>(comienzo</a:t>
            </a:r>
            <a:r>
              <a:rPr lang="es-ES" sz="1800" dirty="0">
                <a:solidFill>
                  <a:srgbClr val="FF0000"/>
                </a:solidFill>
              </a:rPr>
              <a:t>, fin, paso</a:t>
            </a:r>
            <a:r>
              <a:rPr lang="es-ES" sz="1800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s-ES" sz="1800" dirty="0" smtClean="0"/>
              <a:t>Igual </a:t>
            </a:r>
            <a:r>
              <a:rPr lang="es-ES" sz="1800" dirty="0"/>
              <a:t>que el caso anterior, únicamente que entre comienzo y el próximo elemento existirá una diferencia de paso, y así sucesivamente con el próximo elemento</a:t>
            </a:r>
            <a:r>
              <a:rPr lang="es-ES" sz="1800" dirty="0" smtClean="0"/>
              <a:t>.</a:t>
            </a:r>
          </a:p>
          <a:p>
            <a:pPr marL="0" indent="0">
              <a:buNone/>
            </a:pPr>
            <a:r>
              <a:rPr lang="es-ES" sz="1800" dirty="0" smtClean="0"/>
              <a:t>Ejemplo:</a:t>
            </a:r>
          </a:p>
          <a:p>
            <a:pPr marL="0" indent="0">
              <a:buNone/>
            </a:pPr>
            <a:r>
              <a:rPr lang="es-ES" sz="1800" dirty="0" smtClean="0"/>
              <a:t>Generar una lista </a:t>
            </a:r>
            <a:r>
              <a:rPr lang="es-ES" sz="1800" dirty="0"/>
              <a:t>de múltiplos de 3 hasta el 30 </a:t>
            </a:r>
            <a:r>
              <a:rPr lang="es-ES" sz="1800" dirty="0" smtClean="0"/>
              <a:t>inclusive.</a:t>
            </a:r>
            <a:endParaRPr lang="es-ES" sz="1800" dirty="0"/>
          </a:p>
        </p:txBody>
      </p:sp>
      <p:sp>
        <p:nvSpPr>
          <p:cNvPr id="11" name="Flecha doblada 10"/>
          <p:cNvSpPr/>
          <p:nvPr/>
        </p:nvSpPr>
        <p:spPr>
          <a:xfrm flipV="1">
            <a:off x="6345845" y="6346961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355" y="6165585"/>
            <a:ext cx="700313" cy="63495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8987618" y="6165585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0" r="27449" b="10354"/>
          <a:stretch/>
        </p:blipFill>
        <p:spPr>
          <a:xfrm>
            <a:off x="4449051" y="3629465"/>
            <a:ext cx="7562283" cy="2307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1" r="27449" b="54929"/>
          <a:stretch/>
        </p:blipFill>
        <p:spPr>
          <a:xfrm>
            <a:off x="4451526" y="1969685"/>
            <a:ext cx="7562283" cy="14909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3419901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</a:t>
            </a:r>
            <a:r>
              <a:rPr lang="es-ES" dirty="0"/>
              <a:t>1:</a:t>
            </a:r>
          </a:p>
          <a:p>
            <a:r>
              <a:rPr lang="es-ES" dirty="0"/>
              <a:t>Ingrese un texto y muestre “n” veces el texto ingresado.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dirty="0"/>
          </a:p>
        </p:txBody>
      </p:sp>
      <p:sp>
        <p:nvSpPr>
          <p:cNvPr id="13" name="Flecha doblada 12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15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3" r="33308" b="16146"/>
          <a:stretch/>
        </p:blipFill>
        <p:spPr>
          <a:xfrm>
            <a:off x="4451527" y="3826412"/>
            <a:ext cx="7564756" cy="21103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8" r="33308" b="53850"/>
          <a:stretch/>
        </p:blipFill>
        <p:spPr>
          <a:xfrm>
            <a:off x="4451527" y="1969685"/>
            <a:ext cx="7564756" cy="16879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3419901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EJEMPLO 2:</a:t>
            </a:r>
          </a:p>
          <a:p>
            <a:r>
              <a:rPr lang="es-ES" dirty="0"/>
              <a:t>Calcular mediante un algoritmo repetitivo la suma de los  “n” primeros números naturales pares. </a:t>
            </a:r>
          </a:p>
        </p:txBody>
      </p:sp>
      <p:sp>
        <p:nvSpPr>
          <p:cNvPr id="13" name="Flecha doblada 12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8057" r="27012" b="12665"/>
          <a:stretch/>
        </p:blipFill>
        <p:spPr>
          <a:xfrm>
            <a:off x="4292427" y="4304714"/>
            <a:ext cx="7715632" cy="16494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971" r="27012" b="43691"/>
          <a:stretch/>
        </p:blipFill>
        <p:spPr>
          <a:xfrm>
            <a:off x="4296539" y="1990052"/>
            <a:ext cx="7715632" cy="22161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3419901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EJEMPLO 3:</a:t>
            </a:r>
          </a:p>
          <a:p>
            <a:r>
              <a:rPr lang="es-ES" dirty="0"/>
              <a:t>Calcular e imprimir el factorial de un número.</a:t>
            </a:r>
          </a:p>
        </p:txBody>
      </p:sp>
      <p:sp>
        <p:nvSpPr>
          <p:cNvPr id="13" name="Flecha doblada 12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0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4" r="29039" b="44533"/>
          <a:stretch/>
        </p:blipFill>
        <p:spPr>
          <a:xfrm>
            <a:off x="4362801" y="1990053"/>
            <a:ext cx="7674524" cy="20964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3419901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EJEMPLO 4:</a:t>
            </a:r>
          </a:p>
          <a:p>
            <a:r>
              <a:rPr lang="es-PE" dirty="0"/>
              <a:t>Genere y muestre las “n” tablas de multiplicar, cada una del 1 al 12, enumerándolas.</a:t>
            </a:r>
            <a:endParaRPr lang="es-ES" dirty="0"/>
          </a:p>
        </p:txBody>
      </p:sp>
      <p:sp>
        <p:nvSpPr>
          <p:cNvPr id="13" name="Flecha doblada 12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4" r="46717" b="43359"/>
          <a:stretch/>
        </p:blipFill>
        <p:spPr>
          <a:xfrm>
            <a:off x="4362801" y="4227399"/>
            <a:ext cx="7674524" cy="1723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825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ANALIZAR LOS SIGUIENTES CASOS  Y DECIR QUE DATOS DE SALIDA SE OBTIENE</a:t>
            </a:r>
            <a:r>
              <a:rPr lang="es-ES" sz="3600" dirty="0" smtClean="0"/>
              <a:t>:</a:t>
            </a:r>
            <a:endParaRPr lang="es-PE" sz="36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b="1" u="sng" dirty="0" smtClean="0"/>
              <a:t>CASO 1</a:t>
            </a:r>
            <a:r>
              <a:rPr lang="es-ES" dirty="0" smtClean="0"/>
              <a:t>:</a:t>
            </a:r>
          </a:p>
          <a:p>
            <a:pPr marL="273050" indent="0">
              <a:buNone/>
            </a:pPr>
            <a:endParaRPr 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73050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Comienzo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27305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latin typeface="Consolas" panose="020B0609020204030204" pitchFamily="49" charset="0"/>
              </a:rPr>
              <a:t> range(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pPr marL="27305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Hola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end = </a:t>
            </a:r>
            <a:r>
              <a:rPr lang="en-US" dirty="0" smtClean="0">
                <a:solidFill>
                  <a:srgbClr val="00B050"/>
                </a:solidFill>
                <a:latin typeface="Consolas" panose="020B0609020204030204" pitchFamily="49" charset="0"/>
              </a:rPr>
              <a:t>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27305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27305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"Final"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b="1" u="sng" dirty="0" smtClean="0"/>
              <a:t>CASO 2</a:t>
            </a:r>
            <a:r>
              <a:rPr lang="es-ES" dirty="0" smtClean="0"/>
              <a:t>:</a:t>
            </a:r>
          </a:p>
          <a:p>
            <a:pPr marL="273050" indent="0">
              <a:buNone/>
            </a:pPr>
            <a:endParaRPr lang="es-ES" dirty="0" smtClean="0">
              <a:latin typeface="Consolas" panose="020B0609020204030204" pitchFamily="49" charset="0"/>
            </a:endParaRPr>
          </a:p>
          <a:p>
            <a:pPr marL="273050" indent="0">
              <a:buNone/>
            </a:pPr>
            <a:r>
              <a:rPr lang="es-ES" dirty="0" smtClean="0">
                <a:latin typeface="Consolas" panose="020B0609020204030204" pitchFamily="49" charset="0"/>
              </a:rPr>
              <a:t>v </a:t>
            </a:r>
            <a:r>
              <a:rPr lang="es-ES" dirty="0">
                <a:latin typeface="Consolas" panose="020B0609020204030204" pitchFamily="49" charset="0"/>
              </a:rPr>
              <a:t>= </a:t>
            </a:r>
            <a:r>
              <a:rPr lang="es-ES" dirty="0">
                <a:solidFill>
                  <a:srgbClr val="00B050"/>
                </a:solidFill>
                <a:latin typeface="Consolas" panose="020B0609020204030204" pitchFamily="49" charset="0"/>
              </a:rPr>
              <a:t>"grupo </a:t>
            </a:r>
            <a:r>
              <a:rPr lang="es-ES" dirty="0" err="1">
                <a:solidFill>
                  <a:srgbClr val="00B050"/>
                </a:solidFill>
                <a:latin typeface="Consolas" panose="020B0609020204030204" pitchFamily="49" charset="0"/>
              </a:rPr>
              <a:t>idat</a:t>
            </a:r>
            <a:r>
              <a:rPr lang="es-ES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</a:p>
          <a:p>
            <a:pPr marL="273050" indent="0">
              <a:buNone/>
            </a:pPr>
            <a:r>
              <a:rPr lang="es-ES" dirty="0" err="1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latin typeface="Consolas" panose="020B0609020204030204" pitchFamily="49" charset="0"/>
              </a:rPr>
              <a:t> letra </a:t>
            </a:r>
            <a:r>
              <a:rPr lang="es-ES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s-ES" dirty="0">
                <a:latin typeface="Consolas" panose="020B0609020204030204" pitchFamily="49" charset="0"/>
              </a:rPr>
              <a:t> v:</a:t>
            </a:r>
          </a:p>
          <a:p>
            <a:pPr marL="273050" indent="0">
              <a:buNone/>
            </a:pP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smtClean="0">
                <a:latin typeface="Consolas" panose="020B0609020204030204" pitchFamily="49" charset="0"/>
              </a:rPr>
              <a:t>  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s-ES" dirty="0" smtClean="0">
                <a:latin typeface="Consolas" panose="020B0609020204030204" pitchFamily="49" charset="0"/>
              </a:rPr>
              <a:t>(letra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613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ANALIZAR LOS SIGUIENTES CASOS  Y DECIR QUE DATOS DE SALIDA SE OBTIENE</a:t>
            </a:r>
            <a:r>
              <a:rPr lang="es-ES" sz="3600" dirty="0" smtClean="0"/>
              <a:t>:</a:t>
            </a:r>
            <a:endParaRPr lang="es-PE" sz="36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b="1" u="sng" dirty="0" smtClean="0"/>
              <a:t>CASO 3</a:t>
            </a:r>
            <a:r>
              <a:rPr lang="es-ES" dirty="0" smtClean="0"/>
              <a:t>:</a:t>
            </a:r>
          </a:p>
          <a:p>
            <a:pPr marL="273050" indent="0">
              <a:buNone/>
            </a:pPr>
            <a:endParaRPr lang="en-US" sz="1800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73050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n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latin typeface="Consolas" panose="020B0609020204030204" pitchFamily="49" charset="0"/>
              </a:rPr>
              <a:t> range(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  <a:r>
              <a:rPr lang="en-US" sz="1800" dirty="0" smtClean="0">
                <a:latin typeface="Consolas" panose="020B0609020204030204" pitchFamily="49" charset="0"/>
              </a:rPr>
              <a:t>):</a:t>
            </a:r>
          </a:p>
          <a:p>
            <a:pPr marL="27305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x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latin typeface="Consolas" panose="020B0609020204030204" pitchFamily="49" charset="0"/>
              </a:rPr>
              <a:t> range(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latin typeface="Consolas" panose="020B0609020204030204" pitchFamily="49" charset="0"/>
              </a:rPr>
              <a:t>, n</a:t>
            </a:r>
            <a:r>
              <a:rPr lang="en-US" sz="1800" dirty="0" smtClean="0">
                <a:latin typeface="Consolas" panose="020B0609020204030204" pitchFamily="49" charset="0"/>
              </a:rPr>
              <a:t>):</a:t>
            </a:r>
          </a:p>
          <a:p>
            <a:pPr marL="27305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  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resultado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:" </a:t>
            </a:r>
            <a:r>
              <a:rPr lang="en-US" sz="1800" dirty="0">
                <a:latin typeface="Consolas" panose="020B0609020204030204" pitchFamily="49" charset="0"/>
              </a:rPr>
              <a:t>+ </a:t>
            </a:r>
            <a:r>
              <a:rPr lang="en-US" sz="1800" dirty="0" err="1">
                <a:latin typeface="Consolas" panose="020B0609020204030204" pitchFamily="49" charset="0"/>
              </a:rPr>
              <a:t>str</a:t>
            </a:r>
            <a:r>
              <a:rPr lang="en-US" sz="1800" dirty="0">
                <a:latin typeface="Consolas" panose="020B0609020204030204" pitchFamily="49" charset="0"/>
              </a:rPr>
              <a:t>(n*x))</a:t>
            </a:r>
          </a:p>
          <a:p>
            <a:pPr marL="273050" indent="0">
              <a:buNone/>
            </a:pPr>
            <a:endParaRPr lang="en-US" sz="1800" b="1" u="sng" dirty="0" smtClean="0"/>
          </a:p>
          <a:p>
            <a:pPr marL="273050" indent="0">
              <a:buNone/>
            </a:pPr>
            <a:r>
              <a:rPr lang="en-US" sz="1800" b="1" u="sng" dirty="0" err="1" smtClean="0"/>
              <a:t>Otra</a:t>
            </a:r>
            <a:r>
              <a:rPr lang="en-US" sz="1800" b="1" u="sng" dirty="0" smtClean="0"/>
              <a:t> Forma</a:t>
            </a:r>
            <a:r>
              <a:rPr lang="en-US" sz="1800" b="1" dirty="0" smtClean="0"/>
              <a:t>:</a:t>
            </a:r>
            <a:endParaRPr lang="en-US" sz="1800" b="1" dirty="0"/>
          </a:p>
          <a:p>
            <a:pPr marL="27305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latin typeface="Consolas" panose="020B0609020204030204" pitchFamily="49" charset="0"/>
              </a:rPr>
              <a:t> n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latin typeface="Consolas" panose="020B0609020204030204" pitchFamily="49" charset="0"/>
              </a:rPr>
              <a:t> range(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  <a:r>
              <a:rPr lang="en-US" sz="1800" dirty="0" smtClean="0">
                <a:latin typeface="Consolas" panose="020B0609020204030204" pitchFamily="49" charset="0"/>
              </a:rPr>
              <a:t>):</a:t>
            </a:r>
          </a:p>
          <a:p>
            <a:pPr marL="27305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x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latin typeface="Consolas" panose="020B0609020204030204" pitchFamily="49" charset="0"/>
              </a:rPr>
              <a:t> range(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latin typeface="Consolas" panose="020B0609020204030204" pitchFamily="49" charset="0"/>
              </a:rPr>
              <a:t>, n</a:t>
            </a:r>
            <a:r>
              <a:rPr lang="en-US" sz="1800" dirty="0" smtClean="0">
                <a:latin typeface="Consolas" panose="020B0609020204030204" pitchFamily="49" charset="0"/>
              </a:rPr>
              <a:t>):</a:t>
            </a:r>
          </a:p>
          <a:p>
            <a:pPr marL="273050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     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resultado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:"</a:t>
            </a:r>
            <a:r>
              <a:rPr lang="en-US" sz="1800" dirty="0">
                <a:latin typeface="Consolas" panose="020B0609020204030204" pitchFamily="49" charset="0"/>
              </a:rPr>
              <a:t> , (n*x))</a:t>
            </a:r>
            <a:endParaRPr lang="es-ES" sz="1800" dirty="0">
              <a:latin typeface="Consolas" panose="020B0609020204030204" pitchFamily="49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919716" cy="3921434"/>
          </a:xfrm>
        </p:spPr>
        <p:txBody>
          <a:bodyPr/>
          <a:lstStyle/>
          <a:p>
            <a:r>
              <a:rPr lang="es-ES" b="1" u="sng" dirty="0" smtClean="0"/>
              <a:t>CASO 4</a:t>
            </a:r>
            <a:r>
              <a:rPr lang="es-ES" dirty="0" smtClean="0"/>
              <a:t>:</a:t>
            </a:r>
          </a:p>
          <a:p>
            <a:pPr marL="273050" indent="0">
              <a:buNone/>
            </a:pPr>
            <a:endParaRPr lang="es-ES" sz="1800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73050" indent="0">
              <a:buNone/>
            </a:pPr>
            <a:r>
              <a:rPr lang="es-ES" sz="1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s-ES" sz="1800" dirty="0">
                <a:latin typeface="Consolas" panose="020B0609020204030204" pitchFamily="49" charset="0"/>
              </a:rPr>
              <a:t>(</a:t>
            </a:r>
            <a:r>
              <a:rPr lang="es-ES" sz="1800" dirty="0">
                <a:solidFill>
                  <a:srgbClr val="00B050"/>
                </a:solidFill>
                <a:latin typeface="Consolas" panose="020B0609020204030204" pitchFamily="49" charset="0"/>
              </a:rPr>
              <a:t>"Comienzo"</a:t>
            </a:r>
            <a:r>
              <a:rPr lang="es-ES" sz="1800" dirty="0">
                <a:latin typeface="Consolas" panose="020B0609020204030204" pitchFamily="49" charset="0"/>
              </a:rPr>
              <a:t>)</a:t>
            </a:r>
          </a:p>
          <a:p>
            <a:pPr marL="273050" indent="0">
              <a:buNone/>
            </a:pPr>
            <a:r>
              <a:rPr lang="es-ES" sz="1800" dirty="0">
                <a:latin typeface="Consolas" panose="020B0609020204030204" pitchFamily="49" charset="0"/>
              </a:rPr>
              <a:t>cuenta =</a:t>
            </a:r>
            <a:r>
              <a:rPr lang="es-ES" sz="1800" dirty="0">
                <a:solidFill>
                  <a:srgbClr val="0070C0"/>
                </a:solidFill>
                <a:latin typeface="Consolas" panose="020B0609020204030204" pitchFamily="49" charset="0"/>
              </a:rPr>
              <a:t> 0</a:t>
            </a:r>
          </a:p>
          <a:p>
            <a:pPr marL="273050" indent="0">
              <a:buNone/>
            </a:pPr>
            <a:r>
              <a:rPr lang="es-E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s-ES" sz="1800" dirty="0">
                <a:latin typeface="Consolas" panose="020B0609020204030204" pitchFamily="49" charset="0"/>
              </a:rPr>
              <a:t> i </a:t>
            </a:r>
            <a:r>
              <a:rPr lang="es-ES" sz="18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s-ES" sz="1800" dirty="0">
                <a:latin typeface="Consolas" panose="020B0609020204030204" pitchFamily="49" charset="0"/>
              </a:rPr>
              <a:t> </a:t>
            </a:r>
            <a:r>
              <a:rPr lang="es-ES" sz="1800" dirty="0" err="1">
                <a:latin typeface="Consolas" panose="020B0609020204030204" pitchFamily="49" charset="0"/>
              </a:rPr>
              <a:t>range</a:t>
            </a:r>
            <a:r>
              <a:rPr lang="es-ES" sz="1800" dirty="0">
                <a:latin typeface="Consolas" panose="020B0609020204030204" pitchFamily="49" charset="0"/>
              </a:rPr>
              <a:t>(</a:t>
            </a:r>
            <a:r>
              <a:rPr lang="es-ES" sz="18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s-ES" sz="1800" dirty="0">
                <a:latin typeface="Consolas" panose="020B0609020204030204" pitchFamily="49" charset="0"/>
              </a:rPr>
              <a:t>, </a:t>
            </a:r>
            <a:r>
              <a:rPr lang="es-ES" sz="1800" dirty="0">
                <a:solidFill>
                  <a:srgbClr val="0070C0"/>
                </a:solidFill>
                <a:latin typeface="Consolas" panose="020B0609020204030204" pitchFamily="49" charset="0"/>
              </a:rPr>
              <a:t>6</a:t>
            </a:r>
            <a:r>
              <a:rPr lang="es-ES" sz="1800" dirty="0">
                <a:latin typeface="Consolas" panose="020B0609020204030204" pitchFamily="49" charset="0"/>
              </a:rPr>
              <a:t>):</a:t>
            </a:r>
          </a:p>
          <a:p>
            <a:pPr marL="273050" indent="0">
              <a:buNone/>
            </a:pPr>
            <a:r>
              <a:rPr lang="es-ES" sz="1800" dirty="0">
                <a:latin typeface="Consolas" panose="020B0609020204030204" pitchFamily="49" charset="0"/>
              </a:rPr>
              <a:t>    </a:t>
            </a:r>
            <a:r>
              <a:rPr lang="es-E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s-ES" sz="1800" dirty="0">
                <a:latin typeface="Consolas" panose="020B0609020204030204" pitchFamily="49" charset="0"/>
              </a:rPr>
              <a:t> i % </a:t>
            </a:r>
            <a:r>
              <a:rPr lang="es-ES" sz="18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s-ES" sz="1800" dirty="0">
                <a:latin typeface="Consolas" panose="020B0609020204030204" pitchFamily="49" charset="0"/>
              </a:rPr>
              <a:t> == </a:t>
            </a:r>
            <a:r>
              <a:rPr lang="es-ES" sz="1800" dirty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s-ES" sz="1800" dirty="0">
                <a:latin typeface="Consolas" panose="020B0609020204030204" pitchFamily="49" charset="0"/>
              </a:rPr>
              <a:t>:</a:t>
            </a:r>
          </a:p>
          <a:p>
            <a:pPr marL="273050" indent="0">
              <a:buNone/>
            </a:pPr>
            <a:r>
              <a:rPr lang="es-ES" sz="1800" dirty="0">
                <a:latin typeface="Consolas" panose="020B0609020204030204" pitchFamily="49" charset="0"/>
              </a:rPr>
              <a:t>        cuenta = cuenta + </a:t>
            </a:r>
            <a:r>
              <a:rPr lang="es-ES" sz="18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</a:p>
          <a:p>
            <a:pPr marL="273050" indent="0">
              <a:buNone/>
            </a:pPr>
            <a:r>
              <a:rPr lang="es-E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s-ES" sz="1400" dirty="0">
                <a:latin typeface="Consolas" panose="020B0609020204030204" pitchFamily="49" charset="0"/>
              </a:rPr>
              <a:t>(</a:t>
            </a:r>
            <a:r>
              <a:rPr lang="es-ES" sz="1400" dirty="0">
                <a:solidFill>
                  <a:srgbClr val="00B050"/>
                </a:solidFill>
                <a:latin typeface="Consolas" panose="020B0609020204030204" pitchFamily="49" charset="0"/>
              </a:rPr>
              <a:t>"Desde 1 hasta 5 hay "</a:t>
            </a:r>
            <a:r>
              <a:rPr lang="es-ES" sz="1400" dirty="0">
                <a:latin typeface="Consolas" panose="020B0609020204030204" pitchFamily="49" charset="0"/>
              </a:rPr>
              <a:t>, cuenta, </a:t>
            </a:r>
            <a:r>
              <a:rPr lang="es-ES" sz="1400" dirty="0">
                <a:solidFill>
                  <a:srgbClr val="00B050"/>
                </a:solidFill>
                <a:latin typeface="Consolas" panose="020B0609020204030204" pitchFamily="49" charset="0"/>
              </a:rPr>
              <a:t>"múltiplos de 2"</a:t>
            </a:r>
            <a:r>
              <a:rPr lang="es-ES" sz="14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2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USO DEL </a:t>
            </a:r>
            <a:r>
              <a:rPr lang="es-PE" dirty="0" smtClean="0">
                <a:solidFill>
                  <a:srgbClr val="00B0F0"/>
                </a:solidFill>
              </a:rPr>
              <a:t>ELSE</a:t>
            </a:r>
            <a:endParaRPr lang="es-PE" dirty="0">
              <a:solidFill>
                <a:srgbClr val="00B0F0"/>
              </a:solidFill>
            </a:endParaRPr>
          </a:p>
        </p:txBody>
      </p:sp>
      <p:sp>
        <p:nvSpPr>
          <p:cNvPr id="13" name="Flecha doblada 12"/>
          <p:cNvSpPr/>
          <p:nvPr/>
        </p:nvSpPr>
        <p:spPr>
          <a:xfrm flipV="1">
            <a:off x="1923970" y="6065847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542861" y="6017280"/>
            <a:ext cx="302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>
                <a:latin typeface="Stag Light" panose="02000603060000020004" charset="0"/>
              </a:rPr>
              <a:t>CASO</a:t>
            </a:r>
            <a:r>
              <a:rPr lang="es-PE" dirty="0" smtClean="0">
                <a:latin typeface="Stag Light" panose="02000603060000020004" charset="0"/>
              </a:rPr>
              <a:t> 1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26" name="Marcador de contenido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3258" r="56446" b="9273"/>
          <a:stretch/>
        </p:blipFill>
        <p:spPr>
          <a:xfrm>
            <a:off x="6524702" y="3684257"/>
            <a:ext cx="4476595" cy="20524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Marcador de contenido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23" r="54546" b="8751"/>
          <a:stretch/>
        </p:blipFill>
        <p:spPr>
          <a:xfrm>
            <a:off x="1083307" y="3671241"/>
            <a:ext cx="4691386" cy="20654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Marcador de contenido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157" r="56446" b="51108"/>
          <a:stretch/>
        </p:blipFill>
        <p:spPr>
          <a:xfrm>
            <a:off x="6524702" y="1939151"/>
            <a:ext cx="4476595" cy="16287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Marcador de contenido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2" r="54546" b="50245"/>
          <a:stretch/>
        </p:blipFill>
        <p:spPr>
          <a:xfrm>
            <a:off x="1083307" y="1939151"/>
            <a:ext cx="4691386" cy="16375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Flecha doblada 29"/>
          <p:cNvSpPr/>
          <p:nvPr/>
        </p:nvSpPr>
        <p:spPr>
          <a:xfrm flipV="1">
            <a:off x="7153337" y="6050438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7772228" y="6001871"/>
            <a:ext cx="302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>
                <a:latin typeface="Stag Light" panose="02000603060000020004" charset="0"/>
              </a:rPr>
              <a:t>CASO</a:t>
            </a:r>
            <a:r>
              <a:rPr lang="es-PE" dirty="0" smtClean="0">
                <a:latin typeface="Stag Light" panose="02000603060000020004" charset="0"/>
              </a:rPr>
              <a:t> 2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46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30" grpId="0" animBg="1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 PROPUESTOS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5884" y="2224725"/>
            <a:ext cx="5494361" cy="3240893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s-ES" sz="2000" dirty="0" smtClean="0"/>
              <a:t>Mostrar </a:t>
            </a:r>
            <a:r>
              <a:rPr lang="es-ES" sz="2000" dirty="0"/>
              <a:t>los 10 primeros múltiplos de 5 enumerándolos.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ES" sz="2000" dirty="0"/>
              <a:t>Ingrese </a:t>
            </a:r>
            <a:r>
              <a:rPr lang="es-ES" sz="2000" dirty="0" smtClean="0"/>
              <a:t>10 </a:t>
            </a:r>
            <a:r>
              <a:rPr lang="es-ES" sz="2000" dirty="0"/>
              <a:t>números, muestre el mayor valor.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ES" sz="2000" dirty="0"/>
              <a:t>Genere y visualice los  50 primeros múltiplos de 3 , al final de esto muestre su promedio.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ES" sz="2000" dirty="0"/>
              <a:t>Genere y muestre los 30 primeros términos de la serie : 1.6</a:t>
            </a:r>
            <a:r>
              <a:rPr lang="es-ES" sz="2000" dirty="0" smtClean="0"/>
              <a:t>, 1.7, 1.8, 1.9, …</a:t>
            </a:r>
            <a:endParaRPr lang="es-ES" sz="2000" dirty="0"/>
          </a:p>
          <a:p>
            <a:pPr marL="457200" indent="-457200">
              <a:lnSpc>
                <a:spcPct val="100000"/>
              </a:lnSpc>
              <a:buAutoNum type="arabicPeriod"/>
            </a:pPr>
            <a:endParaRPr lang="es-ES" sz="20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6332559" y="2224725"/>
            <a:ext cx="5363571" cy="392143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5"/>
            </a:pPr>
            <a:r>
              <a:rPr lang="es-ES" sz="2000" dirty="0" smtClean="0">
                <a:cs typeface="Consolas" panose="020B0609020204030204" pitchFamily="49" charset="0"/>
              </a:rPr>
              <a:t>Ingrese </a:t>
            </a:r>
            <a:r>
              <a:rPr lang="es-ES" sz="2000" dirty="0">
                <a:cs typeface="Consolas" panose="020B0609020204030204" pitchFamily="49" charset="0"/>
              </a:rPr>
              <a:t>un número entero, muestre el mensaje: “Es primo “ o “Es compuesto”.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5"/>
            </a:pPr>
            <a:r>
              <a:rPr lang="es-ES" sz="2000" dirty="0">
                <a:cs typeface="Consolas" panose="020B0609020204030204" pitchFamily="49" charset="0"/>
              </a:rPr>
              <a:t>Ingrese los nombres y edades de </a:t>
            </a:r>
            <a:r>
              <a:rPr lang="es-ES" sz="2000" dirty="0" smtClean="0">
                <a:cs typeface="Consolas" panose="020B0609020204030204" pitchFamily="49" charset="0"/>
              </a:rPr>
              <a:t>10  </a:t>
            </a:r>
            <a:r>
              <a:rPr lang="es-ES" sz="2000" dirty="0">
                <a:cs typeface="Consolas" panose="020B0609020204030204" pitchFamily="49" charset="0"/>
              </a:rPr>
              <a:t>postulantes, finalizado esto muestre:</a:t>
            </a:r>
          </a:p>
          <a:p>
            <a:pPr marL="627063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2000" dirty="0" smtClean="0">
                <a:cs typeface="Consolas" panose="020B0609020204030204" pitchFamily="49" charset="0"/>
              </a:rPr>
              <a:t>El </a:t>
            </a:r>
            <a:r>
              <a:rPr lang="es-ES" sz="2000" dirty="0">
                <a:cs typeface="Consolas" panose="020B0609020204030204" pitchFamily="49" charset="0"/>
              </a:rPr>
              <a:t>promedio de </a:t>
            </a:r>
            <a:r>
              <a:rPr lang="es-ES" sz="2000" dirty="0" smtClean="0">
                <a:cs typeface="Consolas" panose="020B0609020204030204" pitchFamily="49" charset="0"/>
              </a:rPr>
              <a:t>edades</a:t>
            </a:r>
          </a:p>
          <a:p>
            <a:pPr marL="627063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2000" dirty="0" smtClean="0">
                <a:cs typeface="Consolas" panose="020B0609020204030204" pitchFamily="49" charset="0"/>
              </a:rPr>
              <a:t>El  </a:t>
            </a:r>
            <a:r>
              <a:rPr lang="es-ES" sz="2000" dirty="0">
                <a:cs typeface="Consolas" panose="020B0609020204030204" pitchFamily="49" charset="0"/>
              </a:rPr>
              <a:t>nombre y la edad del más </a:t>
            </a:r>
            <a:r>
              <a:rPr lang="es-ES" sz="2000" dirty="0" smtClean="0">
                <a:cs typeface="Consolas" panose="020B0609020204030204" pitchFamily="49" charset="0"/>
              </a:rPr>
              <a:t>joven.</a:t>
            </a:r>
          </a:p>
          <a:p>
            <a:pPr marL="627063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2000" dirty="0" smtClean="0">
                <a:cs typeface="Consolas" panose="020B0609020204030204" pitchFamily="49" charset="0"/>
              </a:rPr>
              <a:t>Asumir </a:t>
            </a:r>
            <a:r>
              <a:rPr lang="es-ES" sz="2000" dirty="0">
                <a:cs typeface="Consolas" panose="020B0609020204030204" pitchFamily="49" charset="0"/>
              </a:rPr>
              <a:t>que sólo un trabajador tiene la menor de edad.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5"/>
            </a:pPr>
            <a:endParaRPr lang="es-PE" sz="2000" dirty="0">
              <a:cs typeface="Consolas" panose="020B0609020204030204" pitchFamily="49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1" y="5725913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599714" y="5725913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35682" y="0"/>
            <a:ext cx="7256318" cy="188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Un número natural en </a:t>
            </a: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MÚLTIPLO 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de otro cuando es el resultado de multiplicar ese número por otro. Por ejemplo: 30 es múltiplo de 10 porque 10 x 3 = 30.</a:t>
            </a:r>
            <a:endParaRPr kumimoji="0" lang="es-AR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También decimos que un número es múltiplo de otro cuando al dividir los números obtengo resto 0 (cero). Por ejemplo: 30 es múltiplo de 10 porque 30 : 10 =3 (y el resto es 0).</a:t>
            </a:r>
            <a:endParaRPr kumimoji="0" lang="es-AR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 </a:t>
            </a:r>
            <a:endParaRPr kumimoji="0" lang="es-AR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Un número es </a:t>
            </a: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DIVISOR  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de otro si al dividir el segundo por el primero, el resto da 0. Si un número es múltiplo de otro, el segundo es divisor del primero. Por ejemplo: 10 es divisor de 30 y 30 es múltiplo de 10.</a:t>
            </a:r>
            <a:endParaRPr kumimoji="0" lang="es-AR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40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CONTENIDOS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b="1" dirty="0" smtClean="0"/>
              <a:t>ESTRUCTURA DE ITERACIÓN II</a:t>
            </a:r>
          </a:p>
          <a:p>
            <a:r>
              <a:rPr lang="es-PE" dirty="0" smtClean="0"/>
              <a:t>¿Qué es un Bucle?</a:t>
            </a:r>
          </a:p>
          <a:p>
            <a:r>
              <a:rPr lang="es-PE" dirty="0" smtClean="0"/>
              <a:t>Algoritmo de Estructura Repetitiva</a:t>
            </a:r>
          </a:p>
          <a:p>
            <a:r>
              <a:rPr lang="es-PE" dirty="0" smtClean="0"/>
              <a:t>Estructura de Iteración (Para)</a:t>
            </a:r>
          </a:p>
          <a:p>
            <a:r>
              <a:rPr lang="es-PE" dirty="0" smtClean="0"/>
              <a:t>Estructura </a:t>
            </a:r>
            <a:r>
              <a:rPr lang="es-PE" dirty="0" err="1" smtClean="0"/>
              <a:t>For</a:t>
            </a:r>
            <a:endParaRPr lang="es-PE" dirty="0" smtClean="0"/>
          </a:p>
          <a:p>
            <a:r>
              <a:rPr lang="es-PE" dirty="0" smtClean="0"/>
              <a:t>Uso de </a:t>
            </a:r>
            <a:r>
              <a:rPr lang="es-PE" dirty="0" err="1" smtClean="0"/>
              <a:t>continue</a:t>
            </a:r>
            <a:r>
              <a:rPr lang="es-PE" dirty="0" smtClean="0"/>
              <a:t> y break en los bucles</a:t>
            </a:r>
          </a:p>
          <a:p>
            <a:endParaRPr lang="es-PE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31142"/>
            <a:ext cx="5181600" cy="29086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4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0" b="5019"/>
          <a:stretch/>
        </p:blipFill>
        <p:spPr>
          <a:xfrm>
            <a:off x="3450608" y="2486375"/>
            <a:ext cx="4185882" cy="35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PARA ANALIZAR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¿</a:t>
            </a:r>
            <a:r>
              <a:rPr lang="es-ES" dirty="0"/>
              <a:t>Recuerdas como se realiza el proceso de las votaciones en cada </a:t>
            </a:r>
            <a:r>
              <a:rPr lang="es-ES" dirty="0" smtClean="0"/>
              <a:t>distrito? </a:t>
            </a:r>
            <a:endParaRPr lang="es-ES" dirty="0"/>
          </a:p>
          <a:p>
            <a:endParaRPr lang="es-ES" dirty="0" smtClean="0"/>
          </a:p>
          <a:p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sz="2800" b="1" dirty="0" smtClean="0"/>
              <a:t>¿</a:t>
            </a:r>
            <a:r>
              <a:rPr lang="es-ES" sz="2800" b="1" dirty="0"/>
              <a:t>Qué procesos se repiten?</a:t>
            </a:r>
          </a:p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88861" y="4033528"/>
            <a:ext cx="2410184" cy="21126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0683" y="2224725"/>
            <a:ext cx="2977331" cy="29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PARA ANALIZAR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Imagínate </a:t>
            </a:r>
            <a:r>
              <a:rPr lang="es-ES" dirty="0"/>
              <a:t>que debes registrar en la </a:t>
            </a:r>
            <a:r>
              <a:rPr lang="es-ES" dirty="0" smtClean="0"/>
              <a:t>RENIEC a 100 </a:t>
            </a:r>
            <a:r>
              <a:rPr lang="es-ES" dirty="0"/>
              <a:t>recién nacidos.</a:t>
            </a:r>
          </a:p>
          <a:p>
            <a:pPr marL="0" indent="0">
              <a:buNone/>
            </a:pPr>
            <a:r>
              <a:rPr lang="es-ES" dirty="0"/>
              <a:t> </a:t>
            </a:r>
          </a:p>
          <a:p>
            <a:pPr marL="0" indent="0" algn="ctr">
              <a:buNone/>
            </a:pPr>
            <a:r>
              <a:rPr lang="es-ES" sz="3200" dirty="0">
                <a:solidFill>
                  <a:srgbClr val="FF0000"/>
                </a:solidFill>
              </a:rPr>
              <a:t>¿</a:t>
            </a:r>
            <a:r>
              <a:rPr lang="es-ES" sz="3200" dirty="0" smtClean="0">
                <a:solidFill>
                  <a:srgbClr val="FF0000"/>
                </a:solidFill>
              </a:rPr>
              <a:t>Dichos registros </a:t>
            </a:r>
            <a:r>
              <a:rPr lang="es-ES" sz="3200" dirty="0">
                <a:solidFill>
                  <a:srgbClr val="FF0000"/>
                </a:solidFill>
              </a:rPr>
              <a:t>son iguales o </a:t>
            </a:r>
            <a:r>
              <a:rPr lang="es-ES" sz="3200" dirty="0" smtClean="0">
                <a:solidFill>
                  <a:srgbClr val="FF0000"/>
                </a:solidFill>
              </a:rPr>
              <a:t>distintos?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779" y="2593961"/>
            <a:ext cx="4774442" cy="31829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¿QUÉ ES UN BUCLE?</a:t>
            </a:r>
            <a:endParaRPr lang="es-PE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/>
              <a:t>Es una estructura que permite repetir varias veces una determinada tarea hasta conseguir nuestro objetivo, es decir resolver un problema.</a:t>
            </a:r>
          </a:p>
          <a:p>
            <a:pPr marL="0" indent="0">
              <a:buNone/>
            </a:pPr>
            <a:r>
              <a:rPr lang="es-ES" b="1" u="sng" dirty="0" smtClean="0"/>
              <a:t>TIPOS</a:t>
            </a:r>
            <a:r>
              <a:rPr lang="es-ES" dirty="0" smtClean="0"/>
              <a:t>:</a:t>
            </a:r>
            <a:endParaRPr lang="es-ES" dirty="0"/>
          </a:p>
          <a:p>
            <a:r>
              <a:rPr lang="es-ES" dirty="0"/>
              <a:t>Cuando las repeticiones depende de que la condición sea verdadera (true): </a:t>
            </a:r>
            <a:r>
              <a:rPr lang="es-ES" b="1" dirty="0">
                <a:solidFill>
                  <a:srgbClr val="00B050"/>
                </a:solidFill>
              </a:rPr>
              <a:t>MIENTRAS </a:t>
            </a:r>
            <a:r>
              <a:rPr lang="es-ES" b="1" dirty="0" smtClean="0">
                <a:solidFill>
                  <a:srgbClr val="00B050"/>
                </a:solidFill>
              </a:rPr>
              <a:t>= WHILE </a:t>
            </a:r>
            <a:endParaRPr lang="es-ES" b="1" dirty="0">
              <a:solidFill>
                <a:srgbClr val="00B050"/>
              </a:solidFill>
            </a:endParaRPr>
          </a:p>
          <a:p>
            <a:r>
              <a:rPr lang="es-ES" dirty="0" smtClean="0"/>
              <a:t>Cuando </a:t>
            </a:r>
            <a:r>
              <a:rPr lang="es-ES" dirty="0"/>
              <a:t>se conoce el total de veces de la </a:t>
            </a:r>
            <a:r>
              <a:rPr lang="es-ES" dirty="0" smtClean="0"/>
              <a:t>repetición: </a:t>
            </a:r>
            <a:r>
              <a:rPr lang="es-ES" b="1" dirty="0" smtClean="0">
                <a:solidFill>
                  <a:srgbClr val="00B050"/>
                </a:solidFill>
              </a:rPr>
              <a:t>PARA </a:t>
            </a:r>
            <a:r>
              <a:rPr lang="es-ES" b="1" dirty="0">
                <a:solidFill>
                  <a:srgbClr val="00B050"/>
                </a:solidFill>
              </a:rPr>
              <a:t>= FOR</a:t>
            </a:r>
          </a:p>
          <a:p>
            <a:endParaRPr lang="es-ES" dirty="0"/>
          </a:p>
        </p:txBody>
      </p:sp>
      <p:sp>
        <p:nvSpPr>
          <p:cNvPr id="13" name="Marcador de contenido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/>
          <a:srcRect b="16296"/>
          <a:stretch/>
        </p:blipFill>
        <p:spPr>
          <a:xfrm>
            <a:off x="6336996" y="2841137"/>
            <a:ext cx="4852008" cy="26886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23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BUCLE PARA (FOR)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Es </a:t>
            </a:r>
            <a:r>
              <a:rPr lang="es-ES" dirty="0"/>
              <a:t>una </a:t>
            </a:r>
            <a:r>
              <a:rPr lang="es-ES" dirty="0" smtClean="0"/>
              <a:t>sentencia de bucle (también llamada ciclo</a:t>
            </a:r>
            <a:r>
              <a:rPr lang="es-ES" dirty="0"/>
              <a:t>) que se repite en una secuencia de objetos, es decir, a través de cada elemento de una secuencia (listas o cadenas), en el orden con el que aparecen en la secuencia. </a:t>
            </a:r>
          </a:p>
          <a:p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2"/>
          <a:srcRect l="4066" t="2655" r="2894" b="1740"/>
          <a:stretch/>
        </p:blipFill>
        <p:spPr>
          <a:xfrm>
            <a:off x="7227627" y="2302050"/>
            <a:ext cx="3070746" cy="3766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38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49" y="2470245"/>
            <a:ext cx="6436701" cy="3430394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SINTAXIS: PARA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/>
              <a:t>PSEUDOCÓDIGO (PSEINT)</a:t>
            </a:r>
          </a:p>
          <a:p>
            <a:pPr marL="450850" indent="0">
              <a:buNone/>
            </a:pPr>
            <a:r>
              <a:rPr lang="es-ES" dirty="0" smtClean="0">
                <a:solidFill>
                  <a:srgbClr val="FF0000"/>
                </a:solidFill>
              </a:rPr>
              <a:t>Para </a:t>
            </a:r>
            <a:r>
              <a:rPr lang="es-ES" dirty="0" smtClean="0">
                <a:solidFill>
                  <a:srgbClr val="0070C0"/>
                </a:solidFill>
              </a:rPr>
              <a:t>i = </a:t>
            </a:r>
            <a:r>
              <a:rPr lang="es-ES" dirty="0" err="1" smtClean="0">
                <a:solidFill>
                  <a:srgbClr val="0070C0"/>
                </a:solidFill>
              </a:rPr>
              <a:t>v_inicial</a:t>
            </a:r>
            <a:r>
              <a:rPr lang="es-ES" dirty="0" smtClean="0">
                <a:solidFill>
                  <a:srgbClr val="FF0000"/>
                </a:solidFill>
              </a:rPr>
              <a:t> Hasta </a:t>
            </a:r>
            <a:r>
              <a:rPr lang="es-ES" dirty="0" err="1" smtClean="0">
                <a:solidFill>
                  <a:srgbClr val="0070C0"/>
                </a:solidFill>
              </a:rPr>
              <a:t>v_final</a:t>
            </a:r>
            <a:endParaRPr lang="es-ES" dirty="0">
              <a:solidFill>
                <a:srgbClr val="0070C0"/>
              </a:solidFill>
            </a:endParaRP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FF0000"/>
                </a:solidFill>
              </a:rPr>
              <a:t>	</a:t>
            </a:r>
            <a:r>
              <a:rPr lang="es-ES" dirty="0" smtClean="0">
                <a:solidFill>
                  <a:srgbClr val="00B050"/>
                </a:solidFill>
              </a:rPr>
              <a:t>Instrucción </a:t>
            </a:r>
            <a:r>
              <a:rPr lang="es-ES" dirty="0">
                <a:solidFill>
                  <a:srgbClr val="00B050"/>
                </a:solidFill>
              </a:rPr>
              <a:t>1</a:t>
            </a: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00B050"/>
                </a:solidFill>
              </a:rPr>
              <a:t>	Instrucción </a:t>
            </a:r>
            <a:r>
              <a:rPr lang="es-ES" dirty="0">
                <a:solidFill>
                  <a:srgbClr val="00B050"/>
                </a:solidFill>
              </a:rPr>
              <a:t>2</a:t>
            </a: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00B050"/>
                </a:solidFill>
              </a:rPr>
              <a:t>	.</a:t>
            </a:r>
            <a:endParaRPr lang="es-ES" dirty="0">
              <a:solidFill>
                <a:srgbClr val="00B050"/>
              </a:solidFill>
            </a:endParaRP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00B050"/>
                </a:solidFill>
              </a:rPr>
              <a:t>	.</a:t>
            </a:r>
            <a:endParaRPr lang="es-ES" dirty="0">
              <a:solidFill>
                <a:srgbClr val="00B050"/>
              </a:solidFill>
            </a:endParaRP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00B050"/>
                </a:solidFill>
              </a:rPr>
              <a:t>	.</a:t>
            </a:r>
            <a:endParaRPr lang="es-ES" dirty="0">
              <a:solidFill>
                <a:srgbClr val="00B050"/>
              </a:solidFill>
            </a:endParaRP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00B050"/>
                </a:solidFill>
              </a:rPr>
              <a:t>	Instrucción </a:t>
            </a:r>
            <a:r>
              <a:rPr lang="es-ES" dirty="0">
                <a:solidFill>
                  <a:srgbClr val="00B050"/>
                </a:solidFill>
              </a:rPr>
              <a:t>n</a:t>
            </a:r>
          </a:p>
          <a:p>
            <a:pPr marL="450850" indent="0">
              <a:buNone/>
            </a:pPr>
            <a:r>
              <a:rPr lang="es-ES" dirty="0" smtClean="0">
                <a:solidFill>
                  <a:srgbClr val="FF0000"/>
                </a:solidFill>
              </a:rPr>
              <a:t>Fin Para</a:t>
            </a:r>
            <a:endParaRPr lang="es-ES" dirty="0">
              <a:solidFill>
                <a:srgbClr val="FF0000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85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60" y="2047161"/>
            <a:ext cx="8024428" cy="42765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</a:t>
            </a:r>
            <a:r>
              <a:rPr lang="es-PE" dirty="0" smtClean="0"/>
              <a:t>PSEINT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3161959" cy="3921434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EJEMPLO 1:</a:t>
            </a:r>
          </a:p>
          <a:p>
            <a:r>
              <a:rPr lang="es-ES" dirty="0" smtClean="0"/>
              <a:t>Ingrese </a:t>
            </a:r>
            <a:r>
              <a:rPr lang="es-ES" dirty="0"/>
              <a:t>un texto y muestre </a:t>
            </a:r>
            <a:r>
              <a:rPr lang="es-ES" dirty="0" smtClean="0"/>
              <a:t>“n” </a:t>
            </a:r>
            <a:r>
              <a:rPr lang="es-ES" dirty="0"/>
              <a:t>veces el texto ingresado.</a:t>
            </a:r>
          </a:p>
        </p:txBody>
      </p:sp>
    </p:spTree>
    <p:extLst>
      <p:ext uri="{BB962C8B-B14F-4D97-AF65-F5344CB8AC3E}">
        <p14:creationId xmlns:p14="http://schemas.microsoft.com/office/powerpoint/2010/main" val="301750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_corp_20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04C962F1-D308-4BC2-A59B-463E03880934}" vid="{5C5A6791-3381-4C54-ADB6-99208E4EC962}"/>
    </a:ext>
  </a:extLst>
</a:theme>
</file>

<file path=ppt/theme/theme2.xml><?xml version="1.0" encoding="utf-8"?>
<a:theme xmlns:a="http://schemas.openxmlformats.org/drawingml/2006/main" name="blanc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3.xml><?xml version="1.0" encoding="utf-8"?>
<a:theme xmlns:a="http://schemas.openxmlformats.org/drawingml/2006/main" name="verde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4.xml><?xml version="1.0" encoding="utf-8"?>
<a:theme xmlns:a="http://schemas.openxmlformats.org/drawingml/2006/main" name="amarill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6092C70D-0B5D-43B6-94AF-CA86E5A99A66}" vid="{84C757C7-FE3E-41B3-A698-C26B0010DACC}"/>
    </a:ext>
  </a:extLst>
</a:theme>
</file>

<file path=ppt/theme/theme5.xml><?xml version="1.0" encoding="utf-8"?>
<a:theme xmlns:a="http://schemas.openxmlformats.org/drawingml/2006/main" name="azul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6.xml><?xml version="1.0" encoding="utf-8"?>
<a:theme xmlns:a="http://schemas.openxmlformats.org/drawingml/2006/main" name="anaranj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7.xml><?xml version="1.0" encoding="utf-8"?>
<a:theme xmlns:a="http://schemas.openxmlformats.org/drawingml/2006/main" name="mor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8.xml><?xml version="1.0" encoding="utf-8"?>
<a:theme xmlns:a="http://schemas.openxmlformats.org/drawingml/2006/main" name="roj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tema_corp_2019</Template>
  <TotalTime>3188</TotalTime>
  <Words>933</Words>
  <Application>Microsoft Office PowerPoint</Application>
  <PresentationFormat>Panorámica</PresentationFormat>
  <Paragraphs>169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30</vt:i4>
      </vt:variant>
    </vt:vector>
  </HeadingPairs>
  <TitlesOfParts>
    <vt:vector size="46" baseType="lpstr">
      <vt:lpstr>Times New Roman</vt:lpstr>
      <vt:lpstr>Tempus Sans ITC</vt:lpstr>
      <vt:lpstr>Arial</vt:lpstr>
      <vt:lpstr>Consolas</vt:lpstr>
      <vt:lpstr>Wingdings</vt:lpstr>
      <vt:lpstr>Muller Regular</vt:lpstr>
      <vt:lpstr>Stag Light</vt:lpstr>
      <vt:lpstr>Calibri</vt:lpstr>
      <vt:lpstr>tema_corp_2019</vt:lpstr>
      <vt:lpstr>blanco_corp</vt:lpstr>
      <vt:lpstr>verde_corp</vt:lpstr>
      <vt:lpstr>amarillo_corp</vt:lpstr>
      <vt:lpstr>azul_corp</vt:lpstr>
      <vt:lpstr>anaranjado_corp</vt:lpstr>
      <vt:lpstr>morado_corp</vt:lpstr>
      <vt:lpstr>rojo_corp</vt:lpstr>
      <vt:lpstr>Fundamentos de Programación</vt:lpstr>
      <vt:lpstr>LOGRO DE APRENDIZAJE</vt:lpstr>
      <vt:lpstr>CONTENIDOS</vt:lpstr>
      <vt:lpstr>PARA ANALIZAR</vt:lpstr>
      <vt:lpstr>PARA ANALIZAR</vt:lpstr>
      <vt:lpstr>¿QUÉ ES UN BUCLE?</vt:lpstr>
      <vt:lpstr>BUCLE PARA (FOR)</vt:lpstr>
      <vt:lpstr>SINTAXIS: PARA</vt:lpstr>
      <vt:lpstr>VEAMOS ALGUNOS EJEMPLOS EN PSEINT</vt:lpstr>
      <vt:lpstr>VEAMOS ALGUNOS EJEMPLOS EN PSEINT</vt:lpstr>
      <vt:lpstr>VEAMOS ALGUNOS EJEMPLOS EN PSEINT</vt:lpstr>
      <vt:lpstr>VEAMOS ALGUNOS EJEMPLOS EN PSEINT</vt:lpstr>
      <vt:lpstr>VEAMOS ALGUNOS EJEMPLOS EN PSEINT</vt:lpstr>
      <vt:lpstr>VEAMOS ALGUNOS EJEMPLOS EN PSEINT</vt:lpstr>
      <vt:lpstr>VEAMOS ALGUNOS EJEMPLOS EN PSEINT</vt:lpstr>
      <vt:lpstr>VEAMOS ALGUNOS EJEMPLOS EN PSEINT</vt:lpstr>
      <vt:lpstr>PYTHON: El bucle for</vt:lpstr>
      <vt:lpstr>PYTHON: El bucle for</vt:lpstr>
      <vt:lpstr>Variaciones de la función  range en el  for (Phyton)</vt:lpstr>
      <vt:lpstr>Variaciones de la función  range en el  for (Phyton)</vt:lpstr>
      <vt:lpstr>Variaciones de la función  range en el  for (Phyton)</vt:lpstr>
      <vt:lpstr>VEAMOS ALGUNOS EJEMPLOS EN PYTHON</vt:lpstr>
      <vt:lpstr>VEAMOS ALGUNOS EJEMPLOS EN PYTHON</vt:lpstr>
      <vt:lpstr>VEAMOS ALGUNOS EJEMPLOS EN PYTHON</vt:lpstr>
      <vt:lpstr>VEAMOS ALGUNOS EJEMPLOS EN PYTHON</vt:lpstr>
      <vt:lpstr>ANALIZAR LOS SIGUIENTES CASOS  Y DECIR QUE DATOS DE SALIDA SE OBTIENE:</vt:lpstr>
      <vt:lpstr>ANALIZAR LOS SIGUIENTES CASOS  Y DECIR QUE DATOS DE SALIDA SE OBTIENE:</vt:lpstr>
      <vt:lpstr>USO DEL ELSE</vt:lpstr>
      <vt:lpstr>EJERCICIOS PROPUESTOS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Franco Ponce Silva</dc:creator>
  <cp:lastModifiedBy>LORDSERAFAN</cp:lastModifiedBy>
  <cp:revision>227</cp:revision>
  <dcterms:created xsi:type="dcterms:W3CDTF">2018-11-28T19:57:05Z</dcterms:created>
  <dcterms:modified xsi:type="dcterms:W3CDTF">2019-04-15T06:45:18Z</dcterms:modified>
</cp:coreProperties>
</file>